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97E1D8A-0BD1-49B8-A04A-56C472D77711}">
  <a:tblStyle styleId="{197E1D8A-0BD1-49B8-A04A-56C472D777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b708b79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b708b79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b708b79d1_0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b708b79d1_0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b0e5834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b0e5834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b8120946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b8120946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b8120946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b8120946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b8120946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b8120946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b8120946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b8120946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b8120946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b8120946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b8120946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b8120946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b8120946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b8120946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b81209464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b81209464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b708b79d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b708b79d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b81209464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b81209464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b81209464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b81209464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b708b79d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b708b79d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b8120946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b8120946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b708b79d1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b708b79d1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b708b79d1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b708b79d1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b708b79d1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b708b79d1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b708b79d1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b708b79d1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mailto:filiperuda@gmail.com" TargetMode="External"/><Relationship Id="rId5" Type="http://schemas.openxmlformats.org/officeDocument/2006/relationships/hyperlink" Target="https://github.com/rudaruda/AUTOIT_EXPERIENCE" TargetMode="External"/><Relationship Id="rId6" Type="http://schemas.openxmlformats.org/officeDocument/2006/relationships/hyperlink" Target="https://www.autoitscript.com/cgi-bin/getfile.pl?autoit3/autoit-v3-setup.exe" TargetMode="External"/><Relationship Id="rId7" Type="http://schemas.openxmlformats.org/officeDocument/2006/relationships/hyperlink" Target="https://github.com/rudaruda/AUTOIT_EXPERIENC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hyperlink" Target="https://www.autoitscript.com/autoit3/docs/appendix/SendKeys.htm" TargetMode="External"/><Relationship Id="rId8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hyperlink" Target="https://www.autoitscript.com/autoit3/docs/intro/au3spy.htm" TargetMode="External"/><Relationship Id="rId7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0.png"/><Relationship Id="rId5" Type="http://schemas.openxmlformats.org/officeDocument/2006/relationships/hyperlink" Target="https://www.autoitscript.com/autoit3/docs/functions" TargetMode="External"/><Relationship Id="rId6" Type="http://schemas.openxmlformats.org/officeDocument/2006/relationships/image" Target="../media/image23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www.autoitscript.com/autoit3/docs/functions" TargetMode="External"/><Relationship Id="rId6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26.png"/><Relationship Id="rId5" Type="http://schemas.openxmlformats.org/officeDocument/2006/relationships/image" Target="../media/image1.png"/><Relationship Id="rId6" Type="http://schemas.openxmlformats.org/officeDocument/2006/relationships/hyperlink" Target="https://www.autoitscript.com/autoit3/docs/functions" TargetMode="External"/><Relationship Id="rId7" Type="http://schemas.openxmlformats.org/officeDocument/2006/relationships/image" Target="../media/image25.png"/><Relationship Id="rId8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gif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docs.microsoft.com/en-us/sysinternals/downloads/pstools" TargetMode="External"/><Relationship Id="rId6" Type="http://schemas.openxmlformats.org/officeDocument/2006/relationships/image" Target="../media/image3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pt.smartsheet.com/critical-path-method" TargetMode="External"/><Relationship Id="rId6" Type="http://schemas.openxmlformats.org/officeDocument/2006/relationships/image" Target="../media/image29.png"/><Relationship Id="rId7" Type="http://schemas.openxmlformats.org/officeDocument/2006/relationships/hyperlink" Target="https://becode.com.br/linguagens-alto-nivel-x-baixo-nivel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gif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hyperlink" Target="mailto:filiperuda@gmail.com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0.gif"/><Relationship Id="rId6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www.autoitscript.com/site/autoit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www.autoitscript.com/cgi-bin/getfile.pl?autoit3/autoit-v3-setup.exe" TargetMode="External"/><Relationship Id="rId6" Type="http://schemas.openxmlformats.org/officeDocument/2006/relationships/image" Target="../media/image10.png"/><Relationship Id="rId7" Type="http://schemas.openxmlformats.org/officeDocument/2006/relationships/hyperlink" Target="https://www.autoitscript.com/cgi-bin/getfile.pl?autoit3/autoit-v3-setup.exe" TargetMode="External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hyperlink" Target="https://www.autoitscript.com/autoit3/docs/keywords.ht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www.autoitscript.com/autoit3/docs/macros.ht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www.autoitscript.com/forum/topic/186159-include-all-au3-libraries/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11.png"/><Relationship Id="rId8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hyperlink" Target="https://www.autoitscript.com/forum/topic/186159-include-all-au3-libraries/" TargetMode="External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1967171"/>
            <a:ext cx="5486100" cy="946800"/>
          </a:xfrm>
          <a:prstGeom prst="rect">
            <a:avLst/>
          </a:prstGeom>
          <a:solidFill>
            <a:srgbClr val="42ABD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LABAUTO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5936100" cy="1008600"/>
          </a:xfrm>
          <a:prstGeom prst="rect">
            <a:avLst/>
          </a:prstGeom>
          <a:solidFill>
            <a:srgbClr val="42ABD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AutoIt do básico ao avançado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" name="Google Shape;57;p13">
            <a:hlinkClick r:id="rId4"/>
          </p:cNvPr>
          <p:cNvSpPr txBox="1"/>
          <p:nvPr/>
        </p:nvSpPr>
        <p:spPr>
          <a:xfrm>
            <a:off x="419150" y="413996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EFEFEF"/>
                </a:solidFill>
              </a:rPr>
              <a:t>Por Filipe Rudá</a:t>
            </a:r>
            <a:br>
              <a:rPr i="1" lang="en">
                <a:solidFill>
                  <a:srgbClr val="EFEFEF"/>
                </a:solidFill>
              </a:rPr>
            </a:br>
            <a:r>
              <a:rPr i="1" lang="en">
                <a:solidFill>
                  <a:srgbClr val="EFEFEF"/>
                </a:solidFill>
              </a:rPr>
              <a:t>LABAUTO no time de Automation</a:t>
            </a:r>
            <a:endParaRPr i="1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EFEFEF"/>
                </a:solidFill>
              </a:rPr>
              <a:t>Em 02/07/2020</a:t>
            </a:r>
            <a:endParaRPr i="1">
              <a:solidFill>
                <a:srgbClr val="EFEFEF"/>
              </a:solidFill>
            </a:endParaRPr>
          </a:p>
        </p:txBody>
      </p:sp>
      <p:sp>
        <p:nvSpPr>
          <p:cNvPr id="58" name="Google Shape;58;p13">
            <a:hlinkClick r:id="rId5"/>
          </p:cNvPr>
          <p:cNvSpPr txBox="1"/>
          <p:nvPr/>
        </p:nvSpPr>
        <p:spPr>
          <a:xfrm>
            <a:off x="4308100" y="437475"/>
            <a:ext cx="48012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https://github.com/rudaruda/AUTOIT_EXPERIENCE</a:t>
            </a:r>
            <a:endParaRPr/>
          </a:p>
        </p:txBody>
      </p:sp>
      <p:sp>
        <p:nvSpPr>
          <p:cNvPr id="59" name="Google Shape;59;p13">
            <a:hlinkClick r:id="rId6"/>
          </p:cNvPr>
          <p:cNvSpPr txBox="1"/>
          <p:nvPr/>
        </p:nvSpPr>
        <p:spPr>
          <a:xfrm>
            <a:off x="2930375" y="56475"/>
            <a:ext cx="61788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https://www.autoitscript.com/cgi-bin/getfile.pl?autoit3/autoit-v3-setup.exe</a:t>
            </a:r>
            <a:endParaRPr/>
          </a:p>
        </p:txBody>
      </p:sp>
      <p:sp>
        <p:nvSpPr>
          <p:cNvPr id="60" name="Google Shape;60;p13">
            <a:hlinkClick r:id="rId7"/>
          </p:cNvPr>
          <p:cNvSpPr txBox="1"/>
          <p:nvPr/>
        </p:nvSpPr>
        <p:spPr>
          <a:xfrm>
            <a:off x="4308100" y="818475"/>
            <a:ext cx="48012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Git clone / Descompactar em:</a:t>
            </a:r>
            <a:br>
              <a:rPr lang="en">
                <a:solidFill>
                  <a:srgbClr val="D9D9D9"/>
                </a:solidFill>
              </a:rPr>
            </a:br>
            <a:r>
              <a:rPr lang="en">
                <a:solidFill>
                  <a:srgbClr val="D9D9D9"/>
                </a:solidFill>
              </a:rPr>
              <a:t>C:\repos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525" y="565925"/>
            <a:ext cx="1206025" cy="12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175" y="1438191"/>
            <a:ext cx="4712824" cy="322423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Simulação com Teclado</a:t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BASIC: CONTROLS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 rotWithShape="1">
          <a:blip r:embed="rId6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>
            <a:hlinkClick r:id="rId7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https://www.autoitscript.com/autoit3/docs/appendix/SendKeys.htm</a:t>
            </a:r>
            <a:endParaRPr i="1" u="sng">
              <a:solidFill>
                <a:srgbClr val="0000FF"/>
              </a:solidFill>
            </a:endParaRPr>
          </a:p>
        </p:txBody>
      </p:sp>
      <p:sp>
        <p:nvSpPr>
          <p:cNvPr id="187" name="Google Shape;187;p22"/>
          <p:cNvSpPr txBox="1"/>
          <p:nvPr>
            <p:ph idx="1" type="body"/>
          </p:nvPr>
        </p:nvSpPr>
        <p:spPr>
          <a:xfrm>
            <a:off x="311700" y="1988650"/>
            <a:ext cx="46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Send</a:t>
            </a:r>
            <a:r>
              <a:rPr lang="en"/>
              <a:t>(“Alguma coisa”)</a:t>
            </a:r>
            <a:br>
              <a:rPr lang="en"/>
            </a:br>
            <a:r>
              <a:rPr lang="en" sz="1500"/>
              <a:t>Literalmente irá pressionar as teclas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Send</a:t>
            </a:r>
            <a:r>
              <a:rPr lang="en"/>
              <a:t>(“{ENTER}”)</a:t>
            </a:r>
            <a:br>
              <a:rPr lang="en"/>
            </a:br>
            <a:r>
              <a:rPr lang="en" sz="1500"/>
              <a:t>Há palavras reservadas</a:t>
            </a:r>
            <a:endParaRPr sz="1500"/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00375" y="2089641"/>
            <a:ext cx="4452775" cy="2392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525" y="565925"/>
            <a:ext cx="1206025" cy="12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Faça uso do </a:t>
            </a:r>
            <a:r>
              <a:rPr b="1" lang="en"/>
              <a:t>Au3Info.exe</a:t>
            </a:r>
            <a:endParaRPr b="1"/>
          </a:p>
        </p:txBody>
      </p:sp>
      <p:sp>
        <p:nvSpPr>
          <p:cNvPr id="195" name="Google Shape;195;p23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BASIC: CONTROLS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 rotWithShape="1">
          <a:blip r:embed="rId5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>
            <a:hlinkClick r:id="rId6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https://www.autoitscript.com/autoit3/docs/intro/au3spy.htm</a:t>
            </a:r>
            <a:endParaRPr i="1" u="sng">
              <a:solidFill>
                <a:srgbClr val="0000FF"/>
              </a:solidFill>
            </a:endParaRPr>
          </a:p>
        </p:txBody>
      </p:sp>
      <p:sp>
        <p:nvSpPr>
          <p:cNvPr id="200" name="Google Shape;200;p23"/>
          <p:cNvSpPr txBox="1"/>
          <p:nvPr>
            <p:ph idx="1" type="body"/>
          </p:nvPr>
        </p:nvSpPr>
        <p:spPr>
          <a:xfrm>
            <a:off x="311700" y="1988650"/>
            <a:ext cx="40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Pesquisar objetos na tela</a:t>
            </a:r>
            <a:br>
              <a:rPr b="1" lang="en"/>
            </a:br>
            <a:r>
              <a:rPr lang="en"/>
              <a:t>E acessar de modo fácil através da classe e da instancia</a:t>
            </a:r>
            <a:endParaRPr sz="1500"/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5150" y="966200"/>
            <a:ext cx="2314232" cy="37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2089575" y="11604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Congrats!!!</a:t>
            </a:r>
            <a:endParaRPr/>
          </a:p>
        </p:txBody>
      </p:sp>
      <p:sp>
        <p:nvSpPr>
          <p:cNvPr id="207" name="Google Shape;207;p24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BASIC IS OVER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" name="Google Shape;210;p24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9575" y="1855925"/>
            <a:ext cx="5024825" cy="28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/>
          <p:nvPr/>
        </p:nvSpPr>
        <p:spPr>
          <a:xfrm>
            <a:off x="6070375" y="1212250"/>
            <a:ext cx="763200" cy="725400"/>
          </a:xfrm>
          <a:prstGeom prst="star5">
            <a:avLst>
              <a:gd fmla="val 24606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4"/>
          <p:cNvSpPr/>
          <p:nvPr/>
        </p:nvSpPr>
        <p:spPr>
          <a:xfrm>
            <a:off x="6715173" y="1498499"/>
            <a:ext cx="763200" cy="72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4"/>
          <p:cNvSpPr/>
          <p:nvPr/>
        </p:nvSpPr>
        <p:spPr>
          <a:xfrm>
            <a:off x="7052575" y="2057950"/>
            <a:ext cx="763200" cy="72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"/>
          <p:cNvSpPr txBox="1"/>
          <p:nvPr>
            <p:ph type="title"/>
          </p:nvPr>
        </p:nvSpPr>
        <p:spPr>
          <a:xfrm>
            <a:off x="2940825" y="4580427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Goto Intermediate</a:t>
            </a:r>
            <a:endParaRPr sz="2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</a:t>
            </a:r>
            <a:r>
              <a:rPr lang="en"/>
              <a:t>y</a:t>
            </a:r>
            <a:r>
              <a:rPr lang="en"/>
              <a:t> message</a:t>
            </a:r>
            <a:endParaRPr/>
          </a:p>
        </p:txBody>
      </p:sp>
      <p:sp>
        <p:nvSpPr>
          <p:cNvPr id="221" name="Google Shape;221;p25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INTERMEDIATE: DISPLAYs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25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>
            <a:hlinkClick r:id="rId5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https://www.autoitscript.com/autoit3/docs/functions</a:t>
            </a:r>
            <a:endParaRPr i="1" u="sng">
              <a:solidFill>
                <a:srgbClr val="0000FF"/>
              </a:solidFill>
            </a:endParaRPr>
          </a:p>
        </p:txBody>
      </p:sp>
      <p:sp>
        <p:nvSpPr>
          <p:cNvPr id="226" name="Google Shape;226;p25"/>
          <p:cNvSpPr txBox="1"/>
          <p:nvPr>
            <p:ph idx="1" type="body"/>
          </p:nvPr>
        </p:nvSpPr>
        <p:spPr>
          <a:xfrm>
            <a:off x="311700" y="1988650"/>
            <a:ext cx="46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MsgBox</a:t>
            </a:r>
            <a:r>
              <a:rPr lang="en"/>
              <a:t>(0,"Title","Body")</a:t>
            </a:r>
            <a:br>
              <a:rPr lang="en"/>
            </a:br>
            <a:r>
              <a:rPr lang="en" sz="1500"/>
              <a:t>AlertBox normal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ProgressOn</a:t>
            </a:r>
            <a:r>
              <a:rPr lang="en"/>
              <a:t>(</a:t>
            </a:r>
            <a:r>
              <a:rPr lang="en"/>
              <a:t>"Title","Sub-title"</a:t>
            </a:r>
            <a:r>
              <a:rPr lang="en"/>
              <a:t>)</a:t>
            </a:r>
            <a:br>
              <a:rPr lang="en"/>
            </a:br>
            <a:r>
              <a:rPr lang="en" sz="1500"/>
              <a:t>Tela com uma barra de progresso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TrayTip</a:t>
            </a:r>
            <a:r>
              <a:rPr lang="en"/>
              <a:t>("Title","Sub-title")</a:t>
            </a:r>
            <a:br>
              <a:rPr b="1" lang="en"/>
            </a:br>
            <a:r>
              <a:rPr lang="en" sz="1500"/>
              <a:t>Aviso no canto da tela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SplashTextOn</a:t>
            </a:r>
            <a:r>
              <a:rPr lang="en"/>
              <a:t>("Title","Texto")</a:t>
            </a:r>
            <a:br>
              <a:rPr lang="en"/>
            </a:br>
            <a:r>
              <a:rPr lang="en" sz="1500"/>
              <a:t>Tela parruda com texto</a:t>
            </a:r>
            <a:endParaRPr/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8600" y="732801"/>
            <a:ext cx="14097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 rotWithShape="1">
          <a:blip r:embed="rId7">
            <a:alphaModFix/>
          </a:blip>
          <a:srcRect b="0" l="0" r="576" t="0"/>
          <a:stretch/>
        </p:blipFill>
        <p:spPr>
          <a:xfrm>
            <a:off x="5523211" y="1270600"/>
            <a:ext cx="3337439" cy="14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48600" y="2399375"/>
            <a:ext cx="3996125" cy="10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71575" y="3357141"/>
            <a:ext cx="3872425" cy="1329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Logs</a:t>
            </a:r>
            <a:endParaRPr/>
          </a:p>
        </p:txBody>
      </p:sp>
      <p:sp>
        <p:nvSpPr>
          <p:cNvPr id="236" name="Google Shape;236;p26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INTERMEDIATE: LOGs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26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6">
            <a:hlinkClick r:id="rId5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https://www.autoitscript.com/autoit3/docs/functions</a:t>
            </a:r>
            <a:endParaRPr i="1" u="sng">
              <a:solidFill>
                <a:srgbClr val="0000FF"/>
              </a:solidFill>
            </a:endParaRPr>
          </a:p>
        </p:txBody>
      </p:sp>
      <p:sp>
        <p:nvSpPr>
          <p:cNvPr id="241" name="Google Shape;241;p26"/>
          <p:cNvSpPr txBox="1"/>
          <p:nvPr>
            <p:ph idx="1" type="body"/>
          </p:nvPr>
        </p:nvSpPr>
        <p:spPr>
          <a:xfrm>
            <a:off x="311700" y="1988650"/>
            <a:ext cx="46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ConsoleWrite</a:t>
            </a:r>
            <a:r>
              <a:rPr lang="en"/>
              <a:t>("Message here")</a:t>
            </a:r>
            <a:br>
              <a:rPr lang="en"/>
            </a:br>
            <a:r>
              <a:rPr lang="en" sz="1500"/>
              <a:t>Escreve no console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FileWrite</a:t>
            </a:r>
            <a:r>
              <a:rPr lang="en"/>
              <a:t>("PathFile","Message")</a:t>
            </a:r>
            <a:br>
              <a:rPr lang="en"/>
            </a:br>
            <a:r>
              <a:rPr lang="en" sz="1500"/>
              <a:t>Escreve linha num arquivo</a:t>
            </a:r>
            <a:endParaRPr/>
          </a:p>
        </p:txBody>
      </p:sp>
      <p:pic>
        <p:nvPicPr>
          <p:cNvPr id="242" name="Google Shape;24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8400" y="1261225"/>
            <a:ext cx="3883200" cy="319747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>
            <p:ph type="title"/>
          </p:nvPr>
        </p:nvSpPr>
        <p:spPr>
          <a:xfrm>
            <a:off x="311700" y="33406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Tricks</a:t>
            </a:r>
            <a:endParaRPr sz="2100"/>
          </a:p>
        </p:txBody>
      </p:sp>
      <p:sp>
        <p:nvSpPr>
          <p:cNvPr id="244" name="Google Shape;244;p26"/>
          <p:cNvSpPr txBox="1"/>
          <p:nvPr>
            <p:ph idx="1" type="body"/>
          </p:nvPr>
        </p:nvSpPr>
        <p:spPr>
          <a:xfrm>
            <a:off x="311700" y="3725750"/>
            <a:ext cx="501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CheckProd</a:t>
            </a:r>
            <a:r>
              <a:rPr i="1" lang="en" sz="1300"/>
              <a:t> (Ctrl+F5)</a:t>
            </a:r>
            <a:r>
              <a:rPr lang="en" sz="1300"/>
              <a:t> ;</a:t>
            </a:r>
            <a:r>
              <a:rPr lang="en" sz="1200"/>
              <a:t>Faz debug do código</a:t>
            </a:r>
            <a:endParaRPr sz="10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en" sz="1300"/>
              <a:t>AdlibRegister</a:t>
            </a:r>
            <a:r>
              <a:rPr i="1" lang="en" sz="1300"/>
              <a:t>("_WriteLogSecond", 1000) ; a cada seg.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i="1" lang="en" sz="1300"/>
              <a:t>HotKeySet</a:t>
            </a:r>
            <a:r>
              <a:rPr i="1" lang="en" sz="1300"/>
              <a:t>("Key","Function") ; ao pressionar uma tecla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7"/>
          <p:cNvPicPr preferRelativeResize="0"/>
          <p:nvPr/>
        </p:nvPicPr>
        <p:blipFill rotWithShape="1">
          <a:blip r:embed="rId3">
            <a:alphaModFix/>
          </a:blip>
          <a:srcRect b="6226" l="0" r="0" t="0"/>
          <a:stretch/>
        </p:blipFill>
        <p:spPr>
          <a:xfrm>
            <a:off x="7899525" y="565925"/>
            <a:ext cx="1206025" cy="12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7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 and Image search</a:t>
            </a:r>
            <a:endParaRPr/>
          </a:p>
        </p:txBody>
      </p:sp>
      <p:sp>
        <p:nvSpPr>
          <p:cNvPr id="251" name="Google Shape;251;p27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INTERMEDIATE: IMAGEs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" name="Google Shape;254;p27"/>
          <p:cNvPicPr preferRelativeResize="0"/>
          <p:nvPr/>
        </p:nvPicPr>
        <p:blipFill rotWithShape="1">
          <a:blip r:embed="rId5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>
            <a:hlinkClick r:id="rId6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https://www.autoitscript.com/forum/topic/148005-imagesearch-usage-explanation/</a:t>
            </a:r>
            <a:endParaRPr i="1" u="sng">
              <a:solidFill>
                <a:srgbClr val="0000FF"/>
              </a:solidFill>
            </a:endParaRPr>
          </a:p>
        </p:txBody>
      </p:sp>
      <p:sp>
        <p:nvSpPr>
          <p:cNvPr id="256" name="Google Shape;256;p27"/>
          <p:cNvSpPr txBox="1"/>
          <p:nvPr>
            <p:ph idx="1" type="body"/>
          </p:nvPr>
        </p:nvSpPr>
        <p:spPr>
          <a:xfrm>
            <a:off x="311700" y="1988650"/>
            <a:ext cx="46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PixelSearch</a:t>
            </a:r>
            <a:r>
              <a:rPr lang="en"/>
              <a:t>(x0,y0,x1,y2,Color</a:t>
            </a:r>
            <a:r>
              <a:rPr lang="en"/>
              <a:t>)</a:t>
            </a:r>
            <a:br>
              <a:rPr lang="en"/>
            </a:br>
            <a:r>
              <a:rPr lang="en" sz="1500"/>
              <a:t>Identifica pixel pela cor na tela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FindImage</a:t>
            </a:r>
            <a:r>
              <a:rPr lang="en"/>
              <a:t>(xPathFile)</a:t>
            </a:r>
            <a:br>
              <a:rPr lang="en"/>
            </a:br>
            <a:r>
              <a:rPr lang="en" sz="1500"/>
              <a:t>Encontra imagem na tela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27"/>
          <p:cNvGrpSpPr/>
          <p:nvPr/>
        </p:nvGrpSpPr>
        <p:grpSpPr>
          <a:xfrm>
            <a:off x="6809475" y="1558834"/>
            <a:ext cx="1944900" cy="1977000"/>
            <a:chOff x="5742675" y="2177950"/>
            <a:chExt cx="1944900" cy="1977000"/>
          </a:xfrm>
        </p:grpSpPr>
        <p:sp>
          <p:nvSpPr>
            <p:cNvPr id="258" name="Google Shape;258;p27"/>
            <p:cNvSpPr/>
            <p:nvPr/>
          </p:nvSpPr>
          <p:spPr>
            <a:xfrm flipH="1">
              <a:off x="5742675" y="2177950"/>
              <a:ext cx="1944900" cy="197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9" name="Google Shape;259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5774934" y="2210975"/>
              <a:ext cx="1878012" cy="1898900"/>
            </a:xfrm>
            <a:prstGeom prst="rect">
              <a:avLst/>
            </a:prstGeom>
            <a:noFill/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260" name="Google Shape;26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94369" y="2072004"/>
            <a:ext cx="654850" cy="654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27"/>
          <p:cNvGrpSpPr/>
          <p:nvPr/>
        </p:nvGrpSpPr>
        <p:grpSpPr>
          <a:xfrm>
            <a:off x="5089271" y="866900"/>
            <a:ext cx="1944900" cy="1977000"/>
            <a:chOff x="5072600" y="866900"/>
            <a:chExt cx="1944900" cy="1977000"/>
          </a:xfrm>
        </p:grpSpPr>
        <p:sp>
          <p:nvSpPr>
            <p:cNvPr id="262" name="Google Shape;262;p27"/>
            <p:cNvSpPr/>
            <p:nvPr/>
          </p:nvSpPr>
          <p:spPr>
            <a:xfrm>
              <a:off x="5072600" y="866900"/>
              <a:ext cx="1944900" cy="197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3" name="Google Shape;263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094975" y="901300"/>
              <a:ext cx="1898900" cy="1898900"/>
            </a:xfrm>
            <a:prstGeom prst="rect">
              <a:avLst/>
            </a:prstGeom>
            <a:noFill/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64" name="Google Shape;264;p27"/>
            <p:cNvSpPr/>
            <p:nvPr/>
          </p:nvSpPr>
          <p:spPr>
            <a:xfrm>
              <a:off x="5815571" y="1621040"/>
              <a:ext cx="152700" cy="1527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5" name="Google Shape;265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94975" y="3612138"/>
            <a:ext cx="4068225" cy="1120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300" y="1855925"/>
            <a:ext cx="6245409" cy="28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 txBox="1"/>
          <p:nvPr>
            <p:ph type="title"/>
          </p:nvPr>
        </p:nvSpPr>
        <p:spPr>
          <a:xfrm>
            <a:off x="1403775" y="11604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Congrats!!!</a:t>
            </a:r>
            <a:endParaRPr/>
          </a:p>
        </p:txBody>
      </p:sp>
      <p:sp>
        <p:nvSpPr>
          <p:cNvPr id="272" name="Google Shape;272;p28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8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INTERMEDIATE IS OVER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p28"/>
          <p:cNvPicPr preferRelativeResize="0"/>
          <p:nvPr/>
        </p:nvPicPr>
        <p:blipFill rotWithShape="1">
          <a:blip r:embed="rId5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8"/>
          <p:cNvSpPr/>
          <p:nvPr/>
        </p:nvSpPr>
        <p:spPr>
          <a:xfrm>
            <a:off x="6070375" y="1212250"/>
            <a:ext cx="763200" cy="725400"/>
          </a:xfrm>
          <a:prstGeom prst="star5">
            <a:avLst>
              <a:gd fmla="val 24606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8"/>
          <p:cNvSpPr/>
          <p:nvPr/>
        </p:nvSpPr>
        <p:spPr>
          <a:xfrm>
            <a:off x="6715173" y="1498499"/>
            <a:ext cx="763200" cy="72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8"/>
          <p:cNvSpPr/>
          <p:nvPr/>
        </p:nvSpPr>
        <p:spPr>
          <a:xfrm>
            <a:off x="7052575" y="2057950"/>
            <a:ext cx="763200" cy="72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"/>
          <p:cNvSpPr txBox="1"/>
          <p:nvPr>
            <p:ph type="title"/>
          </p:nvPr>
        </p:nvSpPr>
        <p:spPr>
          <a:xfrm>
            <a:off x="3398025" y="4580427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almost there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no Rundeck</a:t>
            </a:r>
            <a:endParaRPr/>
          </a:p>
        </p:txBody>
      </p:sp>
      <p:sp>
        <p:nvSpPr>
          <p:cNvPr id="285" name="Google Shape;285;p29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9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INTERMEDIATE: ADVANCE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p29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9">
            <a:hlinkClick r:id="rId5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https://docs.microsoft.com/en-us/sysinternals/downloads/pstools</a:t>
            </a:r>
            <a:endParaRPr i="1" u="sng">
              <a:solidFill>
                <a:srgbClr val="0000FF"/>
              </a:solidFill>
            </a:endParaRPr>
          </a:p>
        </p:txBody>
      </p:sp>
      <p:sp>
        <p:nvSpPr>
          <p:cNvPr id="290" name="Google Shape;290;p29"/>
          <p:cNvSpPr txBox="1"/>
          <p:nvPr>
            <p:ph idx="1" type="body"/>
          </p:nvPr>
        </p:nvSpPr>
        <p:spPr>
          <a:xfrm>
            <a:off x="311700" y="1988650"/>
            <a:ext cx="48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PSTools</a:t>
            </a:r>
            <a:br>
              <a:rPr lang="en"/>
            </a:br>
            <a:r>
              <a:rPr lang="en"/>
              <a:t>Conjunto de ferramentas para execução de comandos remotos </a:t>
            </a:r>
            <a:r>
              <a:rPr i="1" lang="en"/>
              <a:t>(PsExec)</a:t>
            </a:r>
            <a:br>
              <a:rPr lang="en"/>
            </a:br>
            <a:r>
              <a:rPr lang="en"/>
              <a:t>Crie uma task (scheduler task)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Exemplo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Programa/Script:</a:t>
            </a:r>
            <a:br>
              <a:rPr lang="en" sz="900"/>
            </a:br>
            <a:r>
              <a:rPr lang="en" sz="900"/>
              <a:t>C:\Windows\System32\</a:t>
            </a:r>
            <a:r>
              <a:rPr b="1" lang="en" sz="900"/>
              <a:t>cmd.exe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Argumento:</a:t>
            </a:r>
            <a:br>
              <a:rPr lang="en" sz="900"/>
            </a:br>
            <a:r>
              <a:rPr lang="en" sz="900"/>
              <a:t>/c C:\AutoIT\PSTools\</a:t>
            </a:r>
            <a:r>
              <a:rPr b="1" lang="en" sz="900"/>
              <a:t>PsExec64.exe</a:t>
            </a:r>
            <a:r>
              <a:rPr lang="en" sz="900"/>
              <a:t> -i C:\AutoIT\</a:t>
            </a:r>
            <a:r>
              <a:rPr b="1" lang="en" sz="900"/>
              <a:t>AutoIt3.exe</a:t>
            </a:r>
            <a:r>
              <a:rPr lang="en" sz="900"/>
              <a:t> C:\repos\</a:t>
            </a:r>
            <a:r>
              <a:rPr i="1" lang="en" sz="900"/>
              <a:t>{path}</a:t>
            </a:r>
            <a:r>
              <a:rPr lang="en" sz="900"/>
              <a:t>\</a:t>
            </a:r>
            <a:r>
              <a:rPr b="1" i="1" lang="en" sz="900"/>
              <a:t>{file}.au3</a:t>
            </a:r>
            <a:br>
              <a:rPr lang="en"/>
            </a:b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4525" y="1988638"/>
            <a:ext cx="3747850" cy="21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Estratégia</a:t>
            </a:r>
            <a:endParaRPr/>
          </a:p>
        </p:txBody>
      </p:sp>
      <p:sp>
        <p:nvSpPr>
          <p:cNvPr id="297" name="Google Shape;297;p30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0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INTERMEDIATE: CPM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0" name="Google Shape;300;p30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0">
            <a:hlinkClick r:id="rId5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https://pt.smartsheet.com/critical-path-method</a:t>
            </a:r>
            <a:endParaRPr i="1" u="sng">
              <a:solidFill>
                <a:srgbClr val="0000FF"/>
              </a:solidFill>
            </a:endParaRPr>
          </a:p>
        </p:txBody>
      </p:sp>
      <p:sp>
        <p:nvSpPr>
          <p:cNvPr id="302" name="Google Shape;302;p30"/>
          <p:cNvSpPr txBox="1"/>
          <p:nvPr>
            <p:ph idx="1" type="body"/>
          </p:nvPr>
        </p:nvSpPr>
        <p:spPr>
          <a:xfrm>
            <a:off x="311700" y="1988650"/>
            <a:ext cx="48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Análise</a:t>
            </a:r>
            <a:r>
              <a:rPr b="1" lang="en"/>
              <a:t> do Caminho Crítico</a:t>
            </a:r>
            <a:br>
              <a:rPr b="1" lang="en"/>
            </a:br>
            <a:r>
              <a:rPr lang="en" sz="1400"/>
              <a:t>Foco nas tarefa com as quais você realmente precisa se preocupar e certificar-se de que cumpriu seus prazos.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Alto Nível x Baixo Nível</a:t>
            </a:r>
            <a:br>
              <a:rPr b="1" lang="en"/>
            </a:br>
            <a:r>
              <a:rPr lang="en" sz="1400"/>
              <a:t>Existem diversas maneiras de passar o mesmo comando, visando atingir o mesmo objetivo.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Desenvolver rotinas agregam valor</a:t>
            </a:r>
            <a:br>
              <a:rPr lang="en" sz="900"/>
            </a:br>
            <a:r>
              <a:rPr lang="en" sz="1400"/>
              <a:t>Reduzindo o horizonte de tempo da entrega…</a:t>
            </a:r>
            <a:br>
              <a:rPr lang="en" sz="1400"/>
            </a:br>
            <a:r>
              <a:rPr lang="en" sz="1400"/>
              <a:t>É ser ágil.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7125" y="1763425"/>
            <a:ext cx="3556875" cy="26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0">
            <a:hlinkClick r:id="rId7"/>
          </p:cNvPr>
          <p:cNvSpPr txBox="1"/>
          <p:nvPr/>
        </p:nvSpPr>
        <p:spPr>
          <a:xfrm>
            <a:off x="4305350" y="4815075"/>
            <a:ext cx="38274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 u="sng">
                <a:solidFill>
                  <a:srgbClr val="0000FF"/>
                </a:solidFill>
              </a:rPr>
              <a:t>https://becode.com.br/linguagens-alto-nivel-x-baixo-nivel/</a:t>
            </a:r>
            <a:endParaRPr i="1" sz="1000" u="sng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300" y="1855925"/>
            <a:ext cx="6174535" cy="25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1"/>
          <p:cNvSpPr txBox="1"/>
          <p:nvPr>
            <p:ph type="title"/>
          </p:nvPr>
        </p:nvSpPr>
        <p:spPr>
          <a:xfrm>
            <a:off x="1403775" y="11604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are the best</a:t>
            </a:r>
            <a:r>
              <a:rPr lang="en"/>
              <a:t>!!!</a:t>
            </a:r>
            <a:endParaRPr/>
          </a:p>
        </p:txBody>
      </p:sp>
      <p:sp>
        <p:nvSpPr>
          <p:cNvPr id="311" name="Google Shape;311;p31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1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ADVANCE IS OVER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31"/>
          <p:cNvPicPr preferRelativeResize="0"/>
          <p:nvPr/>
        </p:nvPicPr>
        <p:blipFill rotWithShape="1">
          <a:blip r:embed="rId5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1"/>
          <p:cNvSpPr/>
          <p:nvPr/>
        </p:nvSpPr>
        <p:spPr>
          <a:xfrm>
            <a:off x="6070375" y="1212250"/>
            <a:ext cx="763200" cy="725400"/>
          </a:xfrm>
          <a:prstGeom prst="star5">
            <a:avLst>
              <a:gd fmla="val 24606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1"/>
          <p:cNvSpPr/>
          <p:nvPr/>
        </p:nvSpPr>
        <p:spPr>
          <a:xfrm>
            <a:off x="6715173" y="1498499"/>
            <a:ext cx="763200" cy="72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7052575" y="2057950"/>
            <a:ext cx="763200" cy="72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1"/>
          <p:cNvSpPr txBox="1"/>
          <p:nvPr>
            <p:ph type="title"/>
          </p:nvPr>
        </p:nvSpPr>
        <p:spPr>
          <a:xfrm>
            <a:off x="3398025" y="4580427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 que é?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988650"/>
            <a:ext cx="4206900" cy="25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Linguagem de programação para automações a interface (GUI) do Windows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ombinação de </a:t>
            </a:r>
            <a:r>
              <a:rPr lang="en"/>
              <a:t>comandos</a:t>
            </a:r>
            <a:r>
              <a:rPr lang="en"/>
              <a:t>: </a:t>
            </a:r>
            <a:br>
              <a:rPr lang="en"/>
            </a:br>
            <a:r>
              <a:rPr lang="en"/>
              <a:t>teclado + mouse + janela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Licença Freeware</a:t>
            </a:r>
            <a:endParaRPr b="1"/>
          </a:p>
        </p:txBody>
      </p:sp>
      <p:sp>
        <p:nvSpPr>
          <p:cNvPr id="67" name="Google Shape;67;p14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MOTIVATION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>
            <p:ph type="title"/>
          </p:nvPr>
        </p:nvSpPr>
        <p:spPr>
          <a:xfrm>
            <a:off x="48075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Motivação</a:t>
            </a:r>
            <a:r>
              <a:rPr lang="en"/>
              <a:t>?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807500" y="1988650"/>
            <a:ext cx="4206900" cy="25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utomatizar onde não é possível com outras linguagens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Auto-suficiente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Robô de negociação com save de:</a:t>
            </a:r>
            <a:br>
              <a:rPr lang="en"/>
            </a:br>
            <a:r>
              <a:rPr lang="en"/>
              <a:t>R$ 200 k 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Licença Freeware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2"/>
          <p:cNvPicPr preferRelativeResize="0"/>
          <p:nvPr/>
        </p:nvPicPr>
        <p:blipFill rotWithShape="1">
          <a:blip r:embed="rId3">
            <a:alphaModFix/>
          </a:blip>
          <a:srcRect b="12411" l="0" r="0" t="0"/>
          <a:stretch/>
        </p:blipFill>
        <p:spPr>
          <a:xfrm>
            <a:off x="4574406" y="1385581"/>
            <a:ext cx="3280600" cy="30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2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Conclusão</a:t>
            </a:r>
            <a:endParaRPr/>
          </a:p>
        </p:txBody>
      </p:sp>
      <p:sp>
        <p:nvSpPr>
          <p:cNvPr id="325" name="Google Shape;325;p32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2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FINISH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8" name="Google Shape;328;p32"/>
          <p:cNvPicPr preferRelativeResize="0"/>
          <p:nvPr/>
        </p:nvPicPr>
        <p:blipFill rotWithShape="1">
          <a:blip r:embed="rId5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2">
            <a:hlinkClick r:id="rId6"/>
          </p:cNvPr>
          <p:cNvSpPr txBox="1"/>
          <p:nvPr/>
        </p:nvSpPr>
        <p:spPr>
          <a:xfrm>
            <a:off x="800150" y="42316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Por Filipe Rudá</a:t>
            </a:r>
            <a:br>
              <a:rPr i="1" lang="en">
                <a:solidFill>
                  <a:srgbClr val="666666"/>
                </a:solidFill>
              </a:rPr>
            </a:br>
            <a:r>
              <a:rPr i="1" lang="en">
                <a:solidFill>
                  <a:srgbClr val="666666"/>
                </a:solidFill>
              </a:rPr>
              <a:t>LABAUTO no time de Automation</a:t>
            </a:r>
            <a:br>
              <a:rPr i="1" lang="en">
                <a:solidFill>
                  <a:srgbClr val="666666"/>
                </a:solidFill>
              </a:rPr>
            </a:br>
            <a:r>
              <a:rPr i="1" lang="en">
                <a:solidFill>
                  <a:srgbClr val="666666"/>
                </a:solidFill>
              </a:rPr>
              <a:t>Em 02/07/2020</a:t>
            </a:r>
            <a:endParaRPr i="1">
              <a:solidFill>
                <a:srgbClr val="666666"/>
              </a:solidFill>
            </a:endParaRPr>
          </a:p>
        </p:txBody>
      </p:sp>
      <p:sp>
        <p:nvSpPr>
          <p:cNvPr id="330" name="Google Shape;330;p32"/>
          <p:cNvSpPr txBox="1"/>
          <p:nvPr>
            <p:ph type="title"/>
          </p:nvPr>
        </p:nvSpPr>
        <p:spPr>
          <a:xfrm>
            <a:off x="800150" y="2038350"/>
            <a:ext cx="5420400" cy="21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/>
              <a:t>Quem sabe</a:t>
            </a:r>
            <a:br>
              <a:rPr b="1" lang="en" sz="3900"/>
            </a:br>
            <a:r>
              <a:rPr b="1" lang="en" sz="3900"/>
              <a:t>PYTHON sabe</a:t>
            </a:r>
            <a:br>
              <a:rPr b="1" lang="en" sz="3900"/>
            </a:br>
            <a:r>
              <a:rPr b="1" lang="en" sz="3900"/>
              <a:t>AUTOIT</a:t>
            </a:r>
            <a:endParaRPr b="1" sz="3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33"/>
          <p:cNvGrpSpPr/>
          <p:nvPr/>
        </p:nvGrpSpPr>
        <p:grpSpPr>
          <a:xfrm>
            <a:off x="663129" y="95230"/>
            <a:ext cx="2246490" cy="1572379"/>
            <a:chOff x="125550" y="133375"/>
            <a:chExt cx="2417400" cy="1692004"/>
          </a:xfrm>
        </p:grpSpPr>
        <p:sp>
          <p:nvSpPr>
            <p:cNvPr id="336" name="Google Shape;336;p33"/>
            <p:cNvSpPr/>
            <p:nvPr/>
          </p:nvSpPr>
          <p:spPr>
            <a:xfrm>
              <a:off x="125550" y="133379"/>
              <a:ext cx="2417400" cy="1692000"/>
            </a:xfrm>
            <a:prstGeom prst="roundRect">
              <a:avLst>
                <a:gd fmla="val 68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27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Motivação…</a:t>
              </a:r>
              <a:br>
                <a:rPr lang="en" sz="1200">
                  <a:solidFill>
                    <a:schemeClr val="dk1"/>
                  </a:solidFill>
                </a:rPr>
              </a:br>
              <a:r>
                <a:rPr lang="en" sz="1200"/>
                <a:t>O que é?</a:t>
              </a:r>
              <a:br>
                <a:rPr lang="en" sz="1200"/>
              </a:br>
              <a:r>
                <a:rPr lang="en" sz="1200">
                  <a:solidFill>
                    <a:schemeClr val="dk1"/>
                  </a:solidFill>
                </a:rPr>
                <a:t>Editor e compilação</a:t>
              </a:r>
              <a:endParaRPr sz="1200"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125550" y="133375"/>
              <a:ext cx="2417400" cy="475200"/>
            </a:xfrm>
            <a:prstGeom prst="roundRect">
              <a:avLst>
                <a:gd fmla="val 25568" name="adj"/>
              </a:avLst>
            </a:prstGeom>
            <a:solidFill>
              <a:srgbClr val="D9D9D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AUTOIT</a:t>
              </a:r>
              <a:endParaRPr b="1"/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125550" y="1567075"/>
              <a:ext cx="2417400" cy="258300"/>
            </a:xfrm>
            <a:prstGeom prst="roundRect">
              <a:avLst>
                <a:gd fmla="val 43815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/>
                <a:t>4</a:t>
              </a:r>
              <a:r>
                <a:rPr i="1" lang="en" sz="1000"/>
                <a:t> min</a:t>
              </a:r>
              <a:endParaRPr i="1" sz="1000"/>
            </a:p>
          </p:txBody>
        </p:sp>
      </p:grpSp>
      <p:grpSp>
        <p:nvGrpSpPr>
          <p:cNvPr id="339" name="Google Shape;339;p33"/>
          <p:cNvGrpSpPr/>
          <p:nvPr/>
        </p:nvGrpSpPr>
        <p:grpSpPr>
          <a:xfrm>
            <a:off x="2994616" y="95230"/>
            <a:ext cx="2246490" cy="1572379"/>
            <a:chOff x="125550" y="133375"/>
            <a:chExt cx="2417400" cy="1692004"/>
          </a:xfrm>
        </p:grpSpPr>
        <p:sp>
          <p:nvSpPr>
            <p:cNvPr id="340" name="Google Shape;340;p33"/>
            <p:cNvSpPr/>
            <p:nvPr/>
          </p:nvSpPr>
          <p:spPr>
            <a:xfrm>
              <a:off x="125550" y="133379"/>
              <a:ext cx="2417400" cy="1692000"/>
            </a:xfrm>
            <a:prstGeom prst="roundRect">
              <a:avLst>
                <a:gd fmla="val 68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27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Script de programação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IF, FOR, WHILE, FUNC,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#Include DATE, ARRAY, IE</a:t>
              </a:r>
              <a:endParaRPr sz="1200"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125550" y="133375"/>
              <a:ext cx="2417400" cy="475200"/>
            </a:xfrm>
            <a:prstGeom prst="roundRect">
              <a:avLst>
                <a:gd fmla="val 25568" name="adj"/>
              </a:avLst>
            </a:prstGeom>
            <a:solidFill>
              <a:srgbClr val="D9D9D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AUTOIT</a:t>
              </a:r>
              <a:endParaRPr b="1"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125550" y="1567075"/>
              <a:ext cx="2417400" cy="258300"/>
            </a:xfrm>
            <a:prstGeom prst="roundRect">
              <a:avLst>
                <a:gd fmla="val 43815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/>
                <a:t>5</a:t>
              </a:r>
              <a:r>
                <a:rPr i="1" lang="en" sz="1000"/>
                <a:t> min</a:t>
              </a:r>
              <a:endParaRPr i="1" sz="1000"/>
            </a:p>
          </p:txBody>
        </p:sp>
      </p:grpSp>
      <p:grpSp>
        <p:nvGrpSpPr>
          <p:cNvPr id="343" name="Google Shape;343;p33"/>
          <p:cNvGrpSpPr/>
          <p:nvPr/>
        </p:nvGrpSpPr>
        <p:grpSpPr>
          <a:xfrm>
            <a:off x="663129" y="1787384"/>
            <a:ext cx="2246490" cy="1572379"/>
            <a:chOff x="125550" y="133375"/>
            <a:chExt cx="2417400" cy="1692004"/>
          </a:xfrm>
        </p:grpSpPr>
        <p:sp>
          <p:nvSpPr>
            <p:cNvPr id="344" name="Google Shape;344;p33"/>
            <p:cNvSpPr/>
            <p:nvPr/>
          </p:nvSpPr>
          <p:spPr>
            <a:xfrm>
              <a:off x="125550" y="133379"/>
              <a:ext cx="2417400" cy="1692000"/>
            </a:xfrm>
            <a:prstGeom prst="roundRect">
              <a:avLst>
                <a:gd fmla="val 68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27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Funções exclusivas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ProgressOn, TrayTip, SplashTextOn, RegWrite </a:t>
              </a:r>
              <a:endParaRPr sz="1200"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125550" y="133375"/>
              <a:ext cx="2417400" cy="475200"/>
            </a:xfrm>
            <a:prstGeom prst="roundRect">
              <a:avLst>
                <a:gd fmla="val 25568" name="adj"/>
              </a:avLst>
            </a:prstGeom>
            <a:solidFill>
              <a:srgbClr val="D9D9D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AUTOIT</a:t>
              </a:r>
              <a:endParaRPr b="1"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125550" y="1567075"/>
              <a:ext cx="2417400" cy="258300"/>
            </a:xfrm>
            <a:prstGeom prst="roundRect">
              <a:avLst>
                <a:gd fmla="val 43815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/>
                <a:t>5</a:t>
              </a:r>
              <a:r>
                <a:rPr i="1" lang="en" sz="1000"/>
                <a:t> min</a:t>
              </a:r>
              <a:endParaRPr i="1" sz="1000"/>
            </a:p>
          </p:txBody>
        </p:sp>
      </p:grpSp>
      <p:grpSp>
        <p:nvGrpSpPr>
          <p:cNvPr id="347" name="Google Shape;347;p33"/>
          <p:cNvGrpSpPr/>
          <p:nvPr/>
        </p:nvGrpSpPr>
        <p:grpSpPr>
          <a:xfrm>
            <a:off x="2994616" y="1787384"/>
            <a:ext cx="2246490" cy="1572379"/>
            <a:chOff x="125550" y="133375"/>
            <a:chExt cx="2417400" cy="1692004"/>
          </a:xfrm>
        </p:grpSpPr>
        <p:sp>
          <p:nvSpPr>
            <p:cNvPr id="348" name="Google Shape;348;p33"/>
            <p:cNvSpPr/>
            <p:nvPr/>
          </p:nvSpPr>
          <p:spPr>
            <a:xfrm>
              <a:off x="125550" y="133379"/>
              <a:ext cx="2417400" cy="1692000"/>
            </a:xfrm>
            <a:prstGeom prst="roundRect">
              <a:avLst>
                <a:gd fmla="val 68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27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DLLs Externas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GetPixel, SearchImage</a:t>
              </a:r>
              <a:endParaRPr sz="1200"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125550" y="133375"/>
              <a:ext cx="2417400" cy="475200"/>
            </a:xfrm>
            <a:prstGeom prst="roundRect">
              <a:avLst>
                <a:gd fmla="val 25568" name="adj"/>
              </a:avLst>
            </a:prstGeom>
            <a:solidFill>
              <a:srgbClr val="D9D9D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AUTOIT</a:t>
              </a:r>
              <a:endParaRPr b="1"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125550" y="1567075"/>
              <a:ext cx="2417400" cy="258300"/>
            </a:xfrm>
            <a:prstGeom prst="roundRect">
              <a:avLst>
                <a:gd fmla="val 43815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/>
                <a:t>5</a:t>
              </a:r>
              <a:r>
                <a:rPr i="1" lang="en" sz="1000"/>
                <a:t> min</a:t>
              </a:r>
              <a:endParaRPr i="1" sz="1000"/>
            </a:p>
          </p:txBody>
        </p:sp>
      </p:grpSp>
      <p:grpSp>
        <p:nvGrpSpPr>
          <p:cNvPr id="351" name="Google Shape;351;p33"/>
          <p:cNvGrpSpPr/>
          <p:nvPr/>
        </p:nvGrpSpPr>
        <p:grpSpPr>
          <a:xfrm>
            <a:off x="5325777" y="95230"/>
            <a:ext cx="2246490" cy="1572379"/>
            <a:chOff x="125550" y="133375"/>
            <a:chExt cx="2417400" cy="1692004"/>
          </a:xfrm>
        </p:grpSpPr>
        <p:sp>
          <p:nvSpPr>
            <p:cNvPr id="352" name="Google Shape;352;p33"/>
            <p:cNvSpPr/>
            <p:nvPr/>
          </p:nvSpPr>
          <p:spPr>
            <a:xfrm>
              <a:off x="125550" y="133379"/>
              <a:ext cx="2417400" cy="1692000"/>
            </a:xfrm>
            <a:prstGeom prst="roundRect">
              <a:avLst>
                <a:gd fmla="val 68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27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Controles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WinGetHandle..., Send, Mouse..</a:t>
              </a:r>
              <a:endParaRPr sz="1200"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125550" y="133375"/>
              <a:ext cx="2417400" cy="475200"/>
            </a:xfrm>
            <a:prstGeom prst="roundRect">
              <a:avLst>
                <a:gd fmla="val 25568" name="adj"/>
              </a:avLst>
            </a:prstGeom>
            <a:solidFill>
              <a:srgbClr val="D9D9D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AUTOIT</a:t>
              </a:r>
              <a:endParaRPr b="1"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125550" y="1567075"/>
              <a:ext cx="2417400" cy="258300"/>
            </a:xfrm>
            <a:prstGeom prst="roundRect">
              <a:avLst>
                <a:gd fmla="val 43815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/>
                <a:t>6</a:t>
              </a:r>
              <a:r>
                <a:rPr i="1" lang="en" sz="1000"/>
                <a:t> min</a:t>
              </a:r>
              <a:endParaRPr i="1" sz="1000"/>
            </a:p>
          </p:txBody>
        </p:sp>
      </p:grpSp>
      <p:sp>
        <p:nvSpPr>
          <p:cNvPr id="355" name="Google Shape;355;p33"/>
          <p:cNvSpPr/>
          <p:nvPr/>
        </p:nvSpPr>
        <p:spPr>
          <a:xfrm>
            <a:off x="8047175" y="2248524"/>
            <a:ext cx="650100" cy="650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br>
              <a:rPr lang="en"/>
            </a:br>
            <a:r>
              <a:rPr lang="en"/>
              <a:t>min</a:t>
            </a:r>
            <a:endParaRPr/>
          </a:p>
        </p:txBody>
      </p:sp>
      <p:grpSp>
        <p:nvGrpSpPr>
          <p:cNvPr id="356" name="Google Shape;356;p33"/>
          <p:cNvGrpSpPr/>
          <p:nvPr/>
        </p:nvGrpSpPr>
        <p:grpSpPr>
          <a:xfrm>
            <a:off x="5325777" y="1787384"/>
            <a:ext cx="2246490" cy="1572379"/>
            <a:chOff x="125550" y="133375"/>
            <a:chExt cx="2417400" cy="1692004"/>
          </a:xfrm>
        </p:grpSpPr>
        <p:sp>
          <p:nvSpPr>
            <p:cNvPr id="357" name="Google Shape;357;p33"/>
            <p:cNvSpPr/>
            <p:nvPr/>
          </p:nvSpPr>
          <p:spPr>
            <a:xfrm>
              <a:off x="125550" y="133379"/>
              <a:ext cx="2417400" cy="1692000"/>
            </a:xfrm>
            <a:prstGeom prst="roundRect">
              <a:avLst>
                <a:gd fmla="val 68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27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Quando da Ruim!</a:t>
              </a:r>
              <a:br>
                <a:rPr lang="en" sz="1200"/>
              </a:br>
              <a:r>
                <a:rPr lang="en" sz="1200"/>
                <a:t>CheckProd, WriteFile, ConsoleWrite, Exit on ESQ</a:t>
              </a:r>
              <a:endParaRPr sz="1200"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125550" y="133375"/>
              <a:ext cx="2417400" cy="475200"/>
            </a:xfrm>
            <a:prstGeom prst="roundRect">
              <a:avLst>
                <a:gd fmla="val 25568" name="adj"/>
              </a:avLst>
            </a:prstGeom>
            <a:solidFill>
              <a:srgbClr val="D9D9D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AUTOIT</a:t>
              </a:r>
              <a:endParaRPr b="1"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125550" y="1567075"/>
              <a:ext cx="2417400" cy="258300"/>
            </a:xfrm>
            <a:prstGeom prst="roundRect">
              <a:avLst>
                <a:gd fmla="val 43815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/>
                <a:t>5</a:t>
              </a:r>
              <a:r>
                <a:rPr i="1" lang="en" sz="1000"/>
                <a:t> min</a:t>
              </a:r>
              <a:endParaRPr i="1" sz="1000"/>
            </a:p>
          </p:txBody>
        </p:sp>
      </p:grpSp>
      <p:grpSp>
        <p:nvGrpSpPr>
          <p:cNvPr id="360" name="Google Shape;360;p33"/>
          <p:cNvGrpSpPr/>
          <p:nvPr/>
        </p:nvGrpSpPr>
        <p:grpSpPr>
          <a:xfrm>
            <a:off x="663129" y="3429544"/>
            <a:ext cx="2246490" cy="1572379"/>
            <a:chOff x="125550" y="133375"/>
            <a:chExt cx="2417400" cy="1692004"/>
          </a:xfrm>
        </p:grpSpPr>
        <p:sp>
          <p:nvSpPr>
            <p:cNvPr id="361" name="Google Shape;361;p33"/>
            <p:cNvSpPr/>
            <p:nvPr/>
          </p:nvSpPr>
          <p:spPr>
            <a:xfrm>
              <a:off x="125550" y="133379"/>
              <a:ext cx="2417400" cy="1692000"/>
            </a:xfrm>
            <a:prstGeom prst="roundRect">
              <a:avLst>
                <a:gd fmla="val 68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27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Recomendações Rundeck</a:t>
              </a:r>
              <a:br>
                <a:rPr lang="en" sz="1200"/>
              </a:br>
              <a:r>
                <a:rPr lang="en" sz="1200"/>
                <a:t>PSTools, Exemplo de Script</a:t>
              </a:r>
              <a:endParaRPr sz="1200"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125550" y="133375"/>
              <a:ext cx="2417400" cy="475200"/>
            </a:xfrm>
            <a:prstGeom prst="roundRect">
              <a:avLst>
                <a:gd fmla="val 25568" name="adj"/>
              </a:avLst>
            </a:prstGeom>
            <a:solidFill>
              <a:srgbClr val="D9D9D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AUTOIT</a:t>
              </a:r>
              <a:endParaRPr b="1"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125550" y="1567075"/>
              <a:ext cx="2417400" cy="258300"/>
            </a:xfrm>
            <a:prstGeom prst="roundRect">
              <a:avLst>
                <a:gd fmla="val 43815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/>
                <a:t>5</a:t>
              </a:r>
              <a:r>
                <a:rPr i="1" lang="en" sz="1000"/>
                <a:t> min</a:t>
              </a:r>
              <a:endParaRPr i="1" sz="1000"/>
            </a:p>
          </p:txBody>
        </p:sp>
      </p:grpSp>
      <p:grpSp>
        <p:nvGrpSpPr>
          <p:cNvPr id="364" name="Google Shape;364;p33"/>
          <p:cNvGrpSpPr/>
          <p:nvPr/>
        </p:nvGrpSpPr>
        <p:grpSpPr>
          <a:xfrm>
            <a:off x="2994616" y="3429544"/>
            <a:ext cx="2246490" cy="1572379"/>
            <a:chOff x="125550" y="133375"/>
            <a:chExt cx="2417400" cy="1692004"/>
          </a:xfrm>
        </p:grpSpPr>
        <p:sp>
          <p:nvSpPr>
            <p:cNvPr id="365" name="Google Shape;365;p33"/>
            <p:cNvSpPr/>
            <p:nvPr/>
          </p:nvSpPr>
          <p:spPr>
            <a:xfrm>
              <a:off x="125550" y="133379"/>
              <a:ext cx="2417400" cy="1692000"/>
            </a:xfrm>
            <a:prstGeom prst="roundRect">
              <a:avLst>
                <a:gd fmla="val 68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27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Conclusão</a:t>
              </a:r>
              <a:br>
                <a:rPr lang="en" sz="1200"/>
              </a:br>
              <a:r>
                <a:rPr lang="en" sz="1200"/>
                <a:t>Estratégia sequencia de metodos</a:t>
              </a:r>
              <a:endParaRPr sz="1200"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125550" y="133375"/>
              <a:ext cx="2417400" cy="475200"/>
            </a:xfrm>
            <a:prstGeom prst="roundRect">
              <a:avLst>
                <a:gd fmla="val 25568" name="adj"/>
              </a:avLst>
            </a:prstGeom>
            <a:solidFill>
              <a:srgbClr val="D9D9D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AUTOIT</a:t>
              </a:r>
              <a:endParaRPr b="1"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125550" y="1567075"/>
              <a:ext cx="2417400" cy="258300"/>
            </a:xfrm>
            <a:prstGeom prst="roundRect">
              <a:avLst>
                <a:gd fmla="val 43815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/>
                <a:t>2</a:t>
              </a:r>
              <a:r>
                <a:rPr i="1" lang="en" sz="1000"/>
                <a:t> min</a:t>
              </a:r>
              <a:endParaRPr i="1" sz="1000"/>
            </a:p>
          </p:txBody>
        </p:sp>
      </p:grpSp>
      <p:sp>
        <p:nvSpPr>
          <p:cNvPr id="368" name="Google Shape;368;p33"/>
          <p:cNvSpPr/>
          <p:nvPr/>
        </p:nvSpPr>
        <p:spPr>
          <a:xfrm>
            <a:off x="8047175" y="3890684"/>
            <a:ext cx="650100" cy="650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br>
              <a:rPr lang="en"/>
            </a:br>
            <a:r>
              <a:rPr lang="en"/>
              <a:t>min</a:t>
            </a:r>
            <a:endParaRPr/>
          </a:p>
        </p:txBody>
      </p:sp>
      <p:sp>
        <p:nvSpPr>
          <p:cNvPr id="369" name="Google Shape;369;p33"/>
          <p:cNvSpPr/>
          <p:nvPr/>
        </p:nvSpPr>
        <p:spPr>
          <a:xfrm>
            <a:off x="8047175" y="556370"/>
            <a:ext cx="650100" cy="650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br>
              <a:rPr lang="en"/>
            </a:br>
            <a:r>
              <a:rPr lang="en"/>
              <a:t>min</a:t>
            </a:r>
            <a:endParaRPr/>
          </a:p>
        </p:txBody>
      </p:sp>
      <p:sp>
        <p:nvSpPr>
          <p:cNvPr id="370" name="Google Shape;370;p33"/>
          <p:cNvSpPr/>
          <p:nvPr/>
        </p:nvSpPr>
        <p:spPr>
          <a:xfrm rot="-5400000">
            <a:off x="-474675" y="652225"/>
            <a:ext cx="1583700" cy="458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basic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1" name="Google Shape;371;p33"/>
          <p:cNvSpPr/>
          <p:nvPr/>
        </p:nvSpPr>
        <p:spPr>
          <a:xfrm rot="-5400000">
            <a:off x="-474675" y="2344375"/>
            <a:ext cx="1583700" cy="458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intermediate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2" name="Google Shape;372;p33"/>
          <p:cNvSpPr/>
          <p:nvPr/>
        </p:nvSpPr>
        <p:spPr>
          <a:xfrm rot="-5400000">
            <a:off x="-442925" y="4036525"/>
            <a:ext cx="1583700" cy="458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advanced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3" name="Google Shape;373;p33"/>
          <p:cNvSpPr/>
          <p:nvPr/>
        </p:nvSpPr>
        <p:spPr>
          <a:xfrm>
            <a:off x="5557122" y="3628034"/>
            <a:ext cx="1783800" cy="117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 TOTAL</a:t>
            </a:r>
            <a:br>
              <a:rPr lang="en"/>
            </a:br>
            <a:r>
              <a:rPr lang="en"/>
              <a:t>37 +10% = 42min</a:t>
            </a:r>
            <a:endParaRPr/>
          </a:p>
        </p:txBody>
      </p:sp>
      <p:sp>
        <p:nvSpPr>
          <p:cNvPr id="374" name="Google Shape;374;p33"/>
          <p:cNvSpPr/>
          <p:nvPr/>
        </p:nvSpPr>
        <p:spPr>
          <a:xfrm>
            <a:off x="2490969" y="192891"/>
            <a:ext cx="316800" cy="23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01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75" name="Google Shape;375;p33"/>
          <p:cNvSpPr/>
          <p:nvPr/>
        </p:nvSpPr>
        <p:spPr>
          <a:xfrm>
            <a:off x="4827392" y="192891"/>
            <a:ext cx="316800" cy="23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02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76" name="Google Shape;376;p33"/>
          <p:cNvSpPr/>
          <p:nvPr/>
        </p:nvSpPr>
        <p:spPr>
          <a:xfrm>
            <a:off x="7147008" y="192891"/>
            <a:ext cx="316800" cy="23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03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77" name="Google Shape;377;p33"/>
          <p:cNvSpPr/>
          <p:nvPr/>
        </p:nvSpPr>
        <p:spPr>
          <a:xfrm>
            <a:off x="2490969" y="1894298"/>
            <a:ext cx="316800" cy="23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04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78" name="Google Shape;378;p33"/>
          <p:cNvSpPr/>
          <p:nvPr/>
        </p:nvSpPr>
        <p:spPr>
          <a:xfrm>
            <a:off x="4827392" y="1894298"/>
            <a:ext cx="316800" cy="23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05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79" name="Google Shape;379;p33"/>
          <p:cNvSpPr/>
          <p:nvPr/>
        </p:nvSpPr>
        <p:spPr>
          <a:xfrm>
            <a:off x="7147008" y="1894298"/>
            <a:ext cx="316800" cy="23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06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80" name="Google Shape;380;p33"/>
          <p:cNvSpPr/>
          <p:nvPr/>
        </p:nvSpPr>
        <p:spPr>
          <a:xfrm>
            <a:off x="2490969" y="3529020"/>
            <a:ext cx="316800" cy="23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07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81" name="Google Shape;381;p33"/>
          <p:cNvSpPr/>
          <p:nvPr/>
        </p:nvSpPr>
        <p:spPr>
          <a:xfrm>
            <a:off x="4827392" y="3529020"/>
            <a:ext cx="316800" cy="23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08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MOTIVATION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type="title"/>
          </p:nvPr>
        </p:nvSpPr>
        <p:spPr>
          <a:xfrm>
            <a:off x="23691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verdadeira m</a:t>
            </a:r>
            <a:r>
              <a:rPr lang="en"/>
              <a:t>otivação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0" y="1895475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0400" y="2024125"/>
            <a:ext cx="396240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</a:t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MOTIVATION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>
            <a:off x="4761734" y="1561094"/>
            <a:ext cx="3249300" cy="324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grpSp>
        <p:nvGrpSpPr>
          <p:cNvPr id="94" name="Google Shape;94;p16"/>
          <p:cNvGrpSpPr/>
          <p:nvPr/>
        </p:nvGrpSpPr>
        <p:grpSpPr>
          <a:xfrm>
            <a:off x="5381229" y="1191970"/>
            <a:ext cx="2010048" cy="2010048"/>
            <a:chOff x="3611776" y="414352"/>
            <a:chExt cx="2166000" cy="2166000"/>
          </a:xfrm>
        </p:grpSpPr>
        <p:sp>
          <p:nvSpPr>
            <p:cNvPr id="95" name="Google Shape;95;p16"/>
            <p:cNvSpPr/>
            <p:nvPr/>
          </p:nvSpPr>
          <p:spPr>
            <a:xfrm>
              <a:off x="3611776" y="414352"/>
              <a:ext cx="2166000" cy="21660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3967546" y="1027503"/>
              <a:ext cx="1496100" cy="7029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Interpretador</a:t>
              </a:r>
              <a:b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Aut2exe.exe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7" name="Google Shape;97;p16"/>
          <p:cNvGrpSpPr/>
          <p:nvPr/>
        </p:nvGrpSpPr>
        <p:grpSpPr>
          <a:xfrm>
            <a:off x="6263277" y="2693949"/>
            <a:ext cx="2010048" cy="2010048"/>
            <a:chOff x="4562258" y="2032864"/>
            <a:chExt cx="2166000" cy="2166000"/>
          </a:xfrm>
        </p:grpSpPr>
        <p:sp>
          <p:nvSpPr>
            <p:cNvPr id="98" name="Google Shape;98;p16"/>
            <p:cNvSpPr/>
            <p:nvPr/>
          </p:nvSpPr>
          <p:spPr>
            <a:xfrm>
              <a:off x="4562258" y="2032864"/>
              <a:ext cx="2166000" cy="21660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99" name="Google Shape;99;p16"/>
            <p:cNvSpPr txBox="1"/>
            <p:nvPr/>
          </p:nvSpPr>
          <p:spPr>
            <a:xfrm>
              <a:off x="5079846" y="2834728"/>
              <a:ext cx="1496100" cy="7029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Compilador</a:t>
              </a:r>
              <a:b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Aut2exe.exe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0" name="Google Shape;100;p16"/>
          <p:cNvGrpSpPr/>
          <p:nvPr/>
        </p:nvGrpSpPr>
        <p:grpSpPr>
          <a:xfrm>
            <a:off x="4537770" y="2693949"/>
            <a:ext cx="2010048" cy="2010048"/>
            <a:chOff x="2702876" y="2032864"/>
            <a:chExt cx="2166000" cy="2166000"/>
          </a:xfrm>
        </p:grpSpPr>
        <p:sp>
          <p:nvSpPr>
            <p:cNvPr id="101" name="Google Shape;101;p16"/>
            <p:cNvSpPr/>
            <p:nvPr/>
          </p:nvSpPr>
          <p:spPr>
            <a:xfrm>
              <a:off x="2702876" y="2032864"/>
              <a:ext cx="2166000" cy="2166000"/>
            </a:xfrm>
            <a:prstGeom prst="ellipse">
              <a:avLst/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102" name="Google Shape;102;p16"/>
            <p:cNvSpPr txBox="1"/>
            <p:nvPr/>
          </p:nvSpPr>
          <p:spPr>
            <a:xfrm>
              <a:off x="2855281" y="2834728"/>
              <a:ext cx="1496100" cy="7029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Editor</a:t>
              </a:r>
              <a:b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SciTE.exe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3" name="Google Shape;103;p16"/>
          <p:cNvSpPr/>
          <p:nvPr/>
        </p:nvSpPr>
        <p:spPr>
          <a:xfrm>
            <a:off x="5820255" y="2613647"/>
            <a:ext cx="1137600" cy="1137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311700" y="1988650"/>
            <a:ext cx="4206900" cy="25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Orientado a objeto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Execução p</a:t>
            </a:r>
            <a:r>
              <a:rPr lang="en"/>
              <a:t>rocedural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Reflexivo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Programação imperativa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Sintaxe do BASIC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Expressões regulares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Stand-alone (não depende de DLLs ou registros de sistema)</a:t>
            </a:r>
            <a:endParaRPr/>
          </a:p>
        </p:txBody>
      </p:sp>
      <p:sp>
        <p:nvSpPr>
          <p:cNvPr id="105" name="Google Shape;105;p16">
            <a:hlinkClick r:id="rId5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https://www.autoitscript.com/site/autoit/</a:t>
            </a:r>
            <a:endParaRPr i="1" u="sng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BASIC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>
            <a:hlinkClick r:id="rId5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https://www.autoitscript.com/cgi-bin/getfile.pl?autoit3/autoit-v3-setup.exe</a:t>
            </a:r>
            <a:endParaRPr i="1" u="sng">
              <a:solidFill>
                <a:srgbClr val="0000FF"/>
              </a:solidFill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600" y="877800"/>
            <a:ext cx="6948557" cy="373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>
            <a:off x="1439850" y="1361725"/>
            <a:ext cx="6305400" cy="2286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1484250" y="1396554"/>
            <a:ext cx="4213800" cy="572700"/>
          </a:xfrm>
          <a:prstGeom prst="rect">
            <a:avLst/>
          </a:prstGeom>
          <a:solidFill>
            <a:srgbClr val="FFFFFF">
              <a:alpha val="568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Script area…</a:t>
            </a:r>
            <a:br>
              <a:rPr b="1" lang="en">
                <a:solidFill>
                  <a:srgbClr val="FF0000"/>
                </a:solidFill>
              </a:rPr>
            </a:br>
            <a:r>
              <a:rPr b="1" lang="en">
                <a:solidFill>
                  <a:srgbClr val="FF0000"/>
                </a:solidFill>
              </a:rPr>
              <a:t>Press {F5} to RUN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1103800" y="3885375"/>
            <a:ext cx="6305400" cy="529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1148200" y="3942674"/>
            <a:ext cx="4051200" cy="391800"/>
          </a:xfrm>
          <a:prstGeom prst="rect">
            <a:avLst/>
          </a:prstGeom>
          <a:solidFill>
            <a:srgbClr val="FFFFFF">
              <a:alpha val="568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</a:rPr>
              <a:t>Console area…</a:t>
            </a:r>
            <a:br>
              <a:rPr b="1" lang="en" sz="1100">
                <a:solidFill>
                  <a:srgbClr val="FF0000"/>
                </a:solidFill>
              </a:rPr>
            </a:br>
            <a:r>
              <a:rPr b="1" lang="en" sz="1100">
                <a:solidFill>
                  <a:srgbClr val="FF0000"/>
                </a:solidFill>
              </a:rPr>
              <a:t>View your results here</a:t>
            </a:r>
            <a:endParaRPr b="1" sz="1100">
              <a:solidFill>
                <a:srgbClr val="FF0000"/>
              </a:solidFill>
            </a:endParaRPr>
          </a:p>
        </p:txBody>
      </p:sp>
      <p:pic>
        <p:nvPicPr>
          <p:cNvPr id="120" name="Google Shape;120;p17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4277" y="4644526"/>
            <a:ext cx="111684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311700" y="1130825"/>
            <a:ext cx="817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Programação imperativa </a:t>
            </a:r>
            <a:r>
              <a:rPr i="1" lang="en"/>
              <a:t>Or BASIC programing</a:t>
            </a:r>
            <a:endParaRPr i="1"/>
          </a:p>
        </p:txBody>
      </p:sp>
      <p:sp>
        <p:nvSpPr>
          <p:cNvPr id="126" name="Google Shape;126;p18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BASIC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50" y="1922600"/>
            <a:ext cx="6229350" cy="1819275"/>
          </a:xfrm>
          <a:prstGeom prst="rect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288" y="2108950"/>
            <a:ext cx="5629275" cy="2076450"/>
          </a:xfrm>
          <a:prstGeom prst="rect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5413" y="2272913"/>
            <a:ext cx="6010275" cy="2105025"/>
          </a:xfrm>
          <a:prstGeom prst="rect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" name="Google Shape;133;p18">
            <a:hlinkClick r:id="rId8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https://www.autoitscript.com/autoit3/docs/keywords.htm</a:t>
            </a:r>
            <a:endParaRPr i="1" u="sng">
              <a:solidFill>
                <a:srgbClr val="0000FF"/>
              </a:solidFill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68275" y="2499405"/>
            <a:ext cx="5495925" cy="2085975"/>
          </a:xfrm>
          <a:prstGeom prst="rect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311700" y="1130825"/>
            <a:ext cx="706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Macros! Ou... Palavras reservadas?...</a:t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BASIC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4" name="Google Shape;144;p19"/>
          <p:cNvGraphicFramePr/>
          <p:nvPr/>
        </p:nvGraphicFramePr>
        <p:xfrm>
          <a:off x="419150" y="196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{197E1D8A-0BD1-49B8-A04A-56C472D77711}</a:tableStyleId>
              </a:tblPr>
              <a:tblGrid>
                <a:gridCol w="2075175"/>
                <a:gridCol w="5163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@ScriptDir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Caminho do </a:t>
                      </a:r>
                      <a:r>
                        <a:rPr lang="en"/>
                        <a:t>diretório</a:t>
                      </a:r>
                      <a:r>
                        <a:rPr lang="en"/>
                        <a:t> do script atual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@UserName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Usuário atual logado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@MDAY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Dia do mês, </a:t>
                      </a:r>
                      <a:r>
                        <a:rPr lang="en"/>
                        <a:t>01 até 31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@HOUR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Horas, 00 até 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@MIN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Minutos, 00 até 59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@MON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Mês, 01 até 12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...quer ver mais?...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…acesse o link para ver o todas...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45" name="Google Shape;145;p19">
            <a:hlinkClick r:id="rId5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https://www.autoitscript.com/autoit3/docs/macros.htm</a:t>
            </a:r>
            <a:endParaRPr i="1" u="sng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Carregando bibliotecas</a:t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BASIC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 rotWithShape="1">
          <a:blip r:embed="rId5">
            <a:alphaModFix/>
          </a:blip>
          <a:srcRect b="0" l="0" r="21309" t="0"/>
          <a:stretch/>
        </p:blipFill>
        <p:spPr>
          <a:xfrm>
            <a:off x="5526675" y="725400"/>
            <a:ext cx="3617326" cy="408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311700" y="1988650"/>
            <a:ext cx="420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 +140 arquivos...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mais famosas: </a:t>
            </a:r>
            <a:br>
              <a:rPr lang="en"/>
            </a:br>
            <a:r>
              <a:rPr lang="en"/>
              <a:t>Date.au3, Array.au3, IE.au3...</a:t>
            </a:r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075063"/>
            <a:ext cx="788670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1213" y="3537038"/>
            <a:ext cx="825817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8725" y="2767100"/>
            <a:ext cx="1941100" cy="1980175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" name="Google Shape;160;p20">
            <a:hlinkClick r:id="rId9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https://www.autoitscript.com/forum/topic/186159-include-all-au3-libraries/</a:t>
            </a:r>
            <a:endParaRPr i="1" u="sng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6200" l="0" r="0" t="0"/>
          <a:stretch/>
        </p:blipFill>
        <p:spPr>
          <a:xfrm>
            <a:off x="7899525" y="565925"/>
            <a:ext cx="1206025" cy="12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0000" y="3259175"/>
            <a:ext cx="3854001" cy="14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Movimento</a:t>
            </a:r>
            <a:r>
              <a:rPr lang="en"/>
              <a:t> do Mouse</a:t>
            </a: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BASIC</a:t>
            </a: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: CONTROLS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 rotWithShape="1">
          <a:blip r:embed="rId6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>
            <p:ph idx="1" type="body"/>
          </p:nvPr>
        </p:nvSpPr>
        <p:spPr>
          <a:xfrm>
            <a:off x="311700" y="1988650"/>
            <a:ext cx="46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MouseMove</a:t>
            </a:r>
            <a:r>
              <a:rPr lang="en"/>
              <a:t>(10, 100)</a:t>
            </a:r>
            <a:br>
              <a:rPr lang="en"/>
            </a:br>
            <a:r>
              <a:rPr lang="en" sz="1500"/>
              <a:t>Move o mouse para a posição x=10 e y=100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MouseClick</a:t>
            </a:r>
            <a:r>
              <a:rPr lang="en"/>
              <a:t>(</a:t>
            </a:r>
            <a:r>
              <a:rPr lang="en"/>
              <a:t>$MOUSE_CLICK_LEFT</a:t>
            </a:r>
            <a:r>
              <a:rPr lang="en"/>
              <a:t>)</a:t>
            </a:r>
            <a:br>
              <a:rPr lang="en"/>
            </a:br>
            <a:r>
              <a:rPr lang="en" sz="1500"/>
              <a:t>Click normal com o botão esquerdo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MouseGetPos</a:t>
            </a:r>
            <a:r>
              <a:rPr lang="en"/>
              <a:t>()</a:t>
            </a:r>
            <a:br>
              <a:rPr lang="en"/>
            </a:br>
            <a:r>
              <a:rPr lang="en" sz="1500"/>
              <a:t>Retorna com array [x,y] da posição do mouse</a:t>
            </a:r>
            <a:endParaRPr sz="1500"/>
          </a:p>
        </p:txBody>
      </p:sp>
      <p:sp>
        <p:nvSpPr>
          <p:cNvPr id="173" name="Google Shape;173;p21">
            <a:hlinkClick r:id="rId7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https://www.autoitscript.com/autoit3/docs/functions</a:t>
            </a:r>
            <a:endParaRPr i="1" u="sng">
              <a:solidFill>
                <a:srgbClr val="0000FF"/>
              </a:solidFill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0225" y="1184625"/>
            <a:ext cx="304800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